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60" r:id="rId3"/>
    <p:sldId id="368" r:id="rId4"/>
    <p:sldId id="362" r:id="rId5"/>
    <p:sldId id="258" r:id="rId6"/>
    <p:sldId id="363" r:id="rId7"/>
    <p:sldId id="364" r:id="rId8"/>
    <p:sldId id="259" r:id="rId9"/>
    <p:sldId id="260" r:id="rId10"/>
    <p:sldId id="261" r:id="rId11"/>
    <p:sldId id="262" r:id="rId12"/>
    <p:sldId id="263" r:id="rId13"/>
    <p:sldId id="264" r:id="rId14"/>
    <p:sldId id="365" r:id="rId15"/>
    <p:sldId id="265" r:id="rId16"/>
    <p:sldId id="369" r:id="rId17"/>
    <p:sldId id="266" r:id="rId18"/>
    <p:sldId id="367" r:id="rId19"/>
    <p:sldId id="366" r:id="rId20"/>
    <p:sldId id="361" r:id="rId21"/>
    <p:sldId id="370" r:id="rId22"/>
  </p:sldIdLst>
  <p:sldSz cx="9144000" cy="6858000" type="screen4x3"/>
  <p:notesSz cx="6669088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31"/>
    <a:srgbClr val="0432FF"/>
    <a:srgbClr val="262626"/>
    <a:srgbClr val="FF808B"/>
    <a:srgbClr val="FF9300"/>
    <a:srgbClr val="76D6FF"/>
    <a:srgbClr val="F6F4DA"/>
    <a:srgbClr val="EDD2AB"/>
    <a:srgbClr val="FF818A"/>
    <a:srgbClr val="EE1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6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1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9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0" d="100"/>
          <a:sy n="100" d="100"/>
        </p:scale>
        <p:origin x="-4456" y="-120"/>
      </p:cViewPr>
      <p:guideLst>
        <p:guide orient="horz" pos="3127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CFEE4-F5BC-5846-9D88-884108162650}" type="datetimeFigureOut">
              <a:rPr lang="en-US" smtClean="0"/>
              <a:pPr/>
              <a:t>8/16/21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72DF-2E02-F946-91BF-594898333C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9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713B69C-6CAA-4C72-A905-3DD62B8AC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91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13B69C-6CAA-4C72-A905-3DD62B8ACE6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1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13B69C-6CAA-4C72-A905-3DD62B8ACE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3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13B69C-6CAA-4C72-A905-3DD62B8ACE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5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R_Logo_CMY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1714" y="762000"/>
            <a:ext cx="3632886" cy="3733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0">
                <a:solidFill>
                  <a:srgbClr val="FF66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92695"/>
            <a:ext cx="5486400" cy="4034879"/>
          </a:xfrm>
        </p:spPr>
        <p:txBody>
          <a:bodyPr/>
          <a:lstStyle>
            <a:lvl1pPr marL="0" indent="0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24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8B290-3F1D-4547-AB0D-75E233474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48" y="908720"/>
            <a:ext cx="7772400" cy="4958680"/>
          </a:xfrm>
        </p:spPr>
        <p:txBody>
          <a:bodyPr vert="eaVert"/>
          <a:lstStyle>
            <a:lvl1pPr>
              <a:buClr>
                <a:srgbClr val="FF6631"/>
              </a:buClr>
              <a:defRPr/>
            </a:lvl1pPr>
            <a:lvl2pPr>
              <a:buClr>
                <a:srgbClr val="FF6631"/>
              </a:buClr>
              <a:defRPr/>
            </a:lvl2pPr>
            <a:lvl3pPr>
              <a:buClr>
                <a:srgbClr val="FF6631"/>
              </a:buClr>
              <a:defRPr/>
            </a:lvl3pPr>
            <a:lvl4pPr>
              <a:buClr>
                <a:srgbClr val="FF6631"/>
              </a:buClr>
              <a:defRPr/>
            </a:lvl4pPr>
            <a:lvl5pPr>
              <a:buClr>
                <a:srgbClr val="FF663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E8B4A-1A65-4897-82D0-EEA406167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15100" y="981077"/>
            <a:ext cx="1943100" cy="48863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81077"/>
            <a:ext cx="5676900" cy="4886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FD894-174C-49F4-91F9-50C5597ECC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28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908720"/>
            <a:ext cx="7772400" cy="495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buClr>
                <a:srgbClr val="FF6631"/>
              </a:buClr>
              <a:defRPr sz="2500">
                <a:solidFill>
                  <a:schemeClr val="tx1"/>
                </a:solidFill>
              </a:defRPr>
            </a:lvl1pPr>
            <a:lvl2pPr>
              <a:buClr>
                <a:srgbClr val="FF6631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rgbClr val="FF663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FF6631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FF6631"/>
              </a:buCl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9436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C01299-24BE-4A13-B6F7-151C173D6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8720"/>
            <a:ext cx="7772400" cy="503488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9436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C01299-24BE-4A13-B6F7-151C173D6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371600" y="6248400"/>
            <a:ext cx="1447800" cy="457200"/>
          </a:xfrm>
        </p:spPr>
        <p:txBody>
          <a:bodyPr/>
          <a:lstStyle/>
          <a:p>
            <a:endParaRPr lang="is-I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2971800" y="6248400"/>
            <a:ext cx="2895600" cy="457200"/>
          </a:xfrm>
        </p:spPr>
        <p:txBody>
          <a:bodyPr/>
          <a:lstStyle/>
          <a:p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301481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s-I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02FFB-EE40-5445-BE48-05E6D2DB772D}" type="slidenum">
              <a:rPr lang="is-IS" smtClean="0"/>
              <a:t>‹#›</a:t>
            </a:fld>
            <a:endParaRPr lang="is-IS"/>
          </a:p>
        </p:txBody>
      </p:sp>
      <p:sp>
        <p:nvSpPr>
          <p:cNvPr id="6" name="Rectangle 5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35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R_Logo_CMY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2" y="5877272"/>
            <a:ext cx="768178" cy="78951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4572000" y="0"/>
            <a:ext cx="4572000" cy="71186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 sz="2800">
                <a:solidFill>
                  <a:srgbClr val="FF9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884926"/>
            <a:ext cx="3552852" cy="5187280"/>
          </a:xfrm>
        </p:spPr>
        <p:txBody>
          <a:bodyPr/>
          <a:lstStyle>
            <a:lvl1pPr>
              <a:buClr>
                <a:srgbClr val="FF6631"/>
              </a:buClr>
              <a:defRPr sz="2500"/>
            </a:lvl1pPr>
            <a:lvl2pPr>
              <a:buClr>
                <a:srgbClr val="FF6631"/>
              </a:buClr>
              <a:defRPr sz="2000"/>
            </a:lvl2pPr>
            <a:lvl3pPr>
              <a:buClr>
                <a:srgbClr val="FF6631"/>
              </a:buClr>
              <a:defRPr sz="1800"/>
            </a:lvl3pPr>
            <a:lvl4pPr>
              <a:buClr>
                <a:srgbClr val="FF6631"/>
              </a:buClr>
              <a:defRPr sz="1600"/>
            </a:lvl4pPr>
            <a:lvl5pPr>
              <a:buClr>
                <a:srgbClr val="FF6631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fld id="{A061FDD9-3CEA-496C-B397-E2B21BA905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085348" y="6443990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876800" y="908720"/>
            <a:ext cx="3552852" cy="5187280"/>
          </a:xfrm>
        </p:spPr>
        <p:txBody>
          <a:bodyPr/>
          <a:lstStyle>
            <a:lvl1pPr>
              <a:defRPr sz="2500">
                <a:solidFill>
                  <a:srgbClr val="FFC000"/>
                </a:solidFill>
              </a:defRPr>
            </a:lvl1pPr>
            <a:lvl2pPr>
              <a:defRPr sz="2000">
                <a:solidFill>
                  <a:srgbClr val="FFC000"/>
                </a:solidFill>
              </a:defRPr>
            </a:lvl2pPr>
            <a:lvl3pPr>
              <a:defRPr sz="1800">
                <a:solidFill>
                  <a:srgbClr val="FFC000"/>
                </a:solidFill>
              </a:defRPr>
            </a:lvl3pPr>
            <a:lvl4pPr>
              <a:defRPr sz="1600">
                <a:solidFill>
                  <a:srgbClr val="FFC000"/>
                </a:solidFill>
              </a:defRPr>
            </a:lvl4pPr>
            <a:lvl5pPr>
              <a:defRPr sz="1200">
                <a:solidFill>
                  <a:srgbClr val="FFC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620688"/>
            <a:ext cx="9144000" cy="45719"/>
          </a:xfrm>
          <a:prstGeom prst="rect">
            <a:avLst/>
          </a:prstGeom>
          <a:solidFill>
            <a:srgbClr val="FF66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858000" y="0"/>
            <a:ext cx="2286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16632"/>
            <a:ext cx="8640960" cy="576064"/>
          </a:xfrm>
        </p:spPr>
        <p:txBody>
          <a:bodyPr anchor="t"/>
          <a:lstStyle>
            <a:lvl1pPr algn="l">
              <a:defRPr sz="2800" b="0" cap="none"/>
            </a:lvl1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836712"/>
            <a:ext cx="6264696" cy="4445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fld id="{3A599CB4-2A7C-445F-A875-E5FE179D78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/>
          </p:nvPr>
        </p:nvSpPr>
        <p:spPr>
          <a:xfrm>
            <a:off x="7020272" y="836712"/>
            <a:ext cx="1872208" cy="762000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C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085348" y="6477000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20688"/>
            <a:ext cx="9144000" cy="45719"/>
          </a:xfrm>
          <a:prstGeom prst="rect">
            <a:avLst/>
          </a:prstGeom>
          <a:solidFill>
            <a:srgbClr val="FF66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pic>
        <p:nvPicPr>
          <p:cNvPr id="12" name="Picture 11" descr="HR_Logo_CMY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5805264"/>
            <a:ext cx="768178" cy="789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CFF55-55DA-409C-9A4C-59F1626A9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3581400"/>
            <a:ext cx="7924800" cy="2514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321297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3568" y="908720"/>
            <a:ext cx="7772400" cy="771525"/>
          </a:xfrm>
        </p:spPr>
        <p:txBody>
          <a:bodyPr/>
          <a:lstStyle>
            <a:lvl1pPr algn="ctr"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2395" y="3167257"/>
            <a:ext cx="9144000" cy="45719"/>
          </a:xfrm>
          <a:prstGeom prst="rect">
            <a:avLst/>
          </a:prstGeom>
          <a:solidFill>
            <a:srgbClr val="FF66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2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371600" y="6096000"/>
            <a:ext cx="1447800" cy="457200"/>
          </a:xfrm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096000"/>
            <a:ext cx="2895600" cy="457200"/>
          </a:xfrm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096000"/>
            <a:ext cx="1905000" cy="457200"/>
          </a:xfrm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fld id="{1D1D7A87-7430-4F6F-83C6-4000F590E5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886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068694" y="6443990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  <p:pic>
        <p:nvPicPr>
          <p:cNvPr id="14" name="Picture 13" descr="HR_Logo_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1" y="5791200"/>
            <a:ext cx="784897" cy="88265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0" y="620688"/>
            <a:ext cx="9144000" cy="45719"/>
          </a:xfrm>
          <a:prstGeom prst="rect">
            <a:avLst/>
          </a:prstGeom>
          <a:solidFill>
            <a:srgbClr val="FF66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4876800"/>
            <a:ext cx="9163050" cy="205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baseline="0">
                <a:solidFill>
                  <a:srgbClr val="FF66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836712"/>
            <a:ext cx="7772400" cy="402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1"/>
          </p:nvPr>
        </p:nvSpPr>
        <p:spPr bwMode="auto">
          <a:xfrm>
            <a:off x="1219200" y="5105400"/>
            <a:ext cx="7239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1600">
                <a:solidFill>
                  <a:srgbClr val="FFC000"/>
                </a:solidFill>
              </a:defRPr>
            </a:lvl1pPr>
            <a:lvl2pPr>
              <a:defRPr sz="1400">
                <a:solidFill>
                  <a:srgbClr val="FFC000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068694" y="6477000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  <p:pic>
        <p:nvPicPr>
          <p:cNvPr id="8" name="Picture 7" descr="HR_Logo_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601" y="5899150"/>
            <a:ext cx="784897" cy="8826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4869160"/>
            <a:ext cx="9144000" cy="45719"/>
          </a:xfrm>
          <a:prstGeom prst="rect">
            <a:avLst/>
          </a:prstGeom>
          <a:solidFill>
            <a:srgbClr val="FF66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96000" y="6096000"/>
            <a:ext cx="1905000" cy="457200"/>
          </a:xfrm>
          <a:ln/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pPr>
              <a:defRPr/>
            </a:pPr>
            <a:fld id="{1D1D7A87-7430-4F6F-83C6-4000F590E5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none"/>
            </a:lvl1pPr>
          </a:lstStyle>
          <a:p>
            <a:r>
              <a:rPr lang="is-I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3568" y="980728"/>
            <a:ext cx="7735887" cy="4445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836712"/>
            <a:ext cx="3810000" cy="5106888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3810000" cy="5106888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6CEEF2-F0BF-40BC-939B-A3E4D02D4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536" y="0"/>
            <a:ext cx="8352928" cy="598388"/>
          </a:xfrm>
        </p:spPr>
        <p:txBody>
          <a:bodyPr anchor="b"/>
          <a:lstStyle>
            <a:lvl1pPr algn="l">
              <a:defRPr sz="2800" b="0">
                <a:solidFill>
                  <a:srgbClr val="FF663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836711"/>
            <a:ext cx="5111750" cy="5106889"/>
          </a:xfrm>
        </p:spPr>
        <p:txBody>
          <a:bodyPr/>
          <a:lstStyle>
            <a:lvl1pPr algn="l">
              <a:buFont typeface="Arial"/>
              <a:buChar char="•"/>
              <a:defRPr sz="2500">
                <a:solidFill>
                  <a:schemeClr val="tx1"/>
                </a:solidFill>
              </a:defRPr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836712"/>
            <a:ext cx="3008313" cy="5106889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295400" y="6248400"/>
            <a:ext cx="1447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8956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943600" y="6248400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30705-07B9-492E-8C6B-2F57F2CB7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24893" y="6453336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B4124"/>
                </a:solidFill>
                <a:effectLst/>
                <a:uLnTx/>
                <a:uFillTx/>
                <a:latin typeface="Helvetica" pitchFamily="34" charset="0"/>
                <a:ea typeface="ＭＳ Ｐゴシック" pitchFamily="-48" charset="-128"/>
                <a:cs typeface="+mn-cs"/>
              </a:rPr>
              <a:t>www.hr.is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EB4124"/>
              </a:solidFill>
              <a:effectLst/>
              <a:uLnTx/>
              <a:uFillTx/>
              <a:latin typeface="Helvetica" pitchFamily="34" charset="0"/>
              <a:ea typeface="ＭＳ Ｐゴシック" pitchFamily="-48" charset="-128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08720"/>
            <a:ext cx="7772400" cy="503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1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dirty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1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HR_Logo_CMYK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4456" y="5912175"/>
            <a:ext cx="768178" cy="789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20688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30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6" r:id="rId15"/>
    <p:sldLayoutId id="2147483847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FF663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Helvetica" pitchFamily="34" charset="0"/>
          <a:ea typeface="ＭＳ Ｐゴシック" pitchFamily="-4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Helvetica" pitchFamily="34" charset="0"/>
          <a:ea typeface="ＭＳ Ｐゴシック" pitchFamily="-4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Helvetica" pitchFamily="34" charset="0"/>
          <a:ea typeface="ＭＳ Ｐゴシック" pitchFamily="-4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Helvetica" pitchFamily="34" charset="0"/>
          <a:ea typeface="ＭＳ Ｐゴシック" pitchFamily="-4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pitchFamily="-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pitchFamily="-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pitchFamily="-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pitchFamily="-4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6631"/>
        </a:buClr>
        <a:buChar char="•"/>
        <a:defRPr sz="2500">
          <a:solidFill>
            <a:schemeClr val="tx1">
              <a:lumMod val="85000"/>
              <a:lumOff val="15000"/>
            </a:schemeClr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6631"/>
        </a:buClr>
        <a:buChar char="–"/>
        <a:defRPr sz="2000">
          <a:solidFill>
            <a:schemeClr val="tx1">
              <a:lumMod val="85000"/>
              <a:lumOff val="15000"/>
            </a:schemeClr>
          </a:solidFill>
          <a:latin typeface="Helvetica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6631"/>
        </a:buClr>
        <a:buChar char="•"/>
        <a:defRPr sz="1800">
          <a:solidFill>
            <a:schemeClr val="tx1">
              <a:lumMod val="75000"/>
              <a:lumOff val="25000"/>
            </a:schemeClr>
          </a:solidFill>
          <a:latin typeface="Helvetica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6631"/>
        </a:buClr>
        <a:buChar char="–"/>
        <a:defRPr sz="1600">
          <a:solidFill>
            <a:schemeClr val="tx1">
              <a:lumMod val="65000"/>
              <a:lumOff val="35000"/>
            </a:schemeClr>
          </a:solidFill>
          <a:latin typeface="Helvetica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6631"/>
        </a:buClr>
        <a:buChar char="»"/>
        <a:defRPr sz="1600">
          <a:solidFill>
            <a:schemeClr val="tx1">
              <a:lumMod val="50000"/>
              <a:lumOff val="50000"/>
            </a:schemeClr>
          </a:solidFill>
          <a:latin typeface="Helvetica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utty.org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inscp.net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00" y="5562600"/>
            <a:ext cx="6172200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1800" dirty="0"/>
              <a:t>Dr. Gylfi Þór Guðmundsson</a:t>
            </a:r>
          </a:p>
          <a:p>
            <a:pPr algn="ctr"/>
            <a:r>
              <a:rPr lang="fi-FI" sz="2000" dirty="0"/>
              <a:t>T-107-TOLH</a:t>
            </a:r>
          </a:p>
          <a:p>
            <a:pPr algn="ctr" eaLnBrk="1" hangingPunct="1">
              <a:lnSpc>
                <a:spcPct val="120000"/>
              </a:lnSpc>
              <a:defRPr/>
            </a:pPr>
            <a:br>
              <a:rPr lang="en-GB" sz="1800" dirty="0"/>
            </a:b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460077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defRPr/>
            </a:pPr>
            <a:r>
              <a:rPr lang="en-US" sz="2800"/>
              <a:t>Computer Architecture, 2021</a:t>
            </a:r>
            <a:br>
              <a:rPr lang="en-US" sz="2800"/>
            </a:br>
            <a:r>
              <a:rPr lang="en-US" sz="2800"/>
              <a:t>OS, Linux, GNU &amp; user interfaces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tallman1.article.jpg (460×27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865" y="1556792"/>
            <a:ext cx="2503838" cy="15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dn.ttgtmedia.com/ITKE/uploads/blogs.dir/8/files/2008/02/gn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08104"/>
            <a:ext cx="2420280" cy="23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muylinux.com/wp-content/uploads/2010/10/FS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56" y="4236096"/>
            <a:ext cx="4527360" cy="165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4206212" y="4668144"/>
            <a:ext cx="0" cy="15841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6856" y="83440"/>
            <a:ext cx="8229600" cy="465240"/>
          </a:xfrm>
        </p:spPr>
        <p:txBody>
          <a:bodyPr/>
          <a:lstStyle/>
          <a:p>
            <a:r>
              <a:rPr lang="is-IS" dirty="0"/>
              <a:t>GNU </a:t>
            </a:r>
            <a:r>
              <a:rPr lang="mr-IN" dirty="0"/>
              <a:t>–</a:t>
            </a:r>
            <a:r>
              <a:rPr lang="is-IS" dirty="0"/>
              <a:t> GNU is not Unix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5800" y="1124744"/>
            <a:ext cx="7772400" cy="4300550"/>
          </a:xfrm>
        </p:spPr>
        <p:txBody>
          <a:bodyPr/>
          <a:lstStyle/>
          <a:p>
            <a:r>
              <a:rPr lang="is-IS" sz="2812" dirty="0">
                <a:solidFill>
                  <a:srgbClr val="002060"/>
                </a:solidFill>
              </a:rPr>
              <a:t>Started by Richard M. Stallman</a:t>
            </a:r>
          </a:p>
          <a:p>
            <a:pPr lvl="1"/>
            <a:r>
              <a:rPr lang="is-IS" sz="2312" dirty="0">
                <a:solidFill>
                  <a:srgbClr val="002060"/>
                </a:solidFill>
              </a:rPr>
              <a:t>Project started at MIT in 1978</a:t>
            </a:r>
          </a:p>
          <a:p>
            <a:pPr lvl="1"/>
            <a:r>
              <a:rPr lang="is-IS" sz="2312" dirty="0">
                <a:solidFill>
                  <a:srgbClr val="002060"/>
                </a:solidFill>
              </a:rPr>
              <a:t>Open contribution in 1983</a:t>
            </a:r>
          </a:p>
          <a:p>
            <a:pPr lvl="1"/>
            <a:r>
              <a:rPr lang="is-IS" sz="2312" dirty="0">
                <a:solidFill>
                  <a:srgbClr val="002060"/>
                </a:solidFill>
              </a:rPr>
              <a:t>Everything but a kernel by 1990</a:t>
            </a:r>
          </a:p>
          <a:p>
            <a:pPr lvl="1"/>
            <a:endParaRPr lang="is-IS" sz="1600" dirty="0">
              <a:solidFill>
                <a:srgbClr val="002060"/>
              </a:solidFill>
            </a:endParaRPr>
          </a:p>
          <a:p>
            <a:r>
              <a:rPr lang="is-IS" sz="2812" dirty="0">
                <a:solidFill>
                  <a:srgbClr val="002060"/>
                </a:solidFill>
              </a:rPr>
              <a:t>Aimed to create a complete free operating system: “GNU Licence” </a:t>
            </a:r>
            <a:r>
              <a:rPr lang="is-IS" sz="2400" i="1" dirty="0">
                <a:solidFill>
                  <a:srgbClr val="002060"/>
                </a:solidFill>
                <a:latin typeface="+mj-lt"/>
              </a:rPr>
              <a:t>(Free as in free-speach)</a:t>
            </a:r>
          </a:p>
          <a:p>
            <a:endParaRPr lang="is-IS" sz="2903" dirty="0">
              <a:solidFill>
                <a:srgbClr val="002060"/>
              </a:solidFill>
            </a:endParaRPr>
          </a:p>
          <a:p>
            <a:endParaRPr lang="is-I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1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mr-IN" dirty="0"/>
              <a:t>–</a:t>
            </a:r>
            <a:r>
              <a:rPr lang="en-US" dirty="0"/>
              <a:t> Create by Linus </a:t>
            </a:r>
            <a:r>
              <a:rPr lang="en-US" dirty="0" err="1"/>
              <a:t>Thorvalds</a:t>
            </a:r>
            <a:r>
              <a:rPr lang="en-US" dirty="0"/>
              <a:t> in 1991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s-IS" sz="3000" dirty="0">
                <a:solidFill>
                  <a:srgbClr val="002060"/>
                </a:solidFill>
              </a:rPr>
              <a:t>Linus was a student that got </a:t>
            </a:r>
            <a:br>
              <a:rPr lang="is-IS" sz="3000" dirty="0">
                <a:solidFill>
                  <a:srgbClr val="002060"/>
                </a:solidFill>
              </a:rPr>
            </a:br>
            <a:r>
              <a:rPr lang="is-IS" sz="3000" dirty="0">
                <a:solidFill>
                  <a:srgbClr val="002060"/>
                </a:solidFill>
              </a:rPr>
              <a:t>tired of MINIX</a:t>
            </a:r>
          </a:p>
          <a:p>
            <a:pPr lvl="1"/>
            <a:r>
              <a:rPr lang="is-IS" sz="2200" dirty="0">
                <a:solidFill>
                  <a:srgbClr val="002060"/>
                </a:solidFill>
              </a:rPr>
              <a:t>So he wrote his own kernel </a:t>
            </a:r>
            <a:br>
              <a:rPr lang="is-IS" sz="2200" dirty="0">
                <a:solidFill>
                  <a:srgbClr val="002060"/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www.thelinuxdaily.com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/2010/04/the-first-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-announcement-from-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linus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torvalds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=5ocq6_3-nEw</a:t>
            </a:r>
            <a:endParaRPr lang="is-I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is-IS" sz="3000" dirty="0">
                <a:solidFill>
                  <a:srgbClr val="002060"/>
                </a:solidFill>
              </a:rPr>
              <a:t>Linux is:</a:t>
            </a:r>
          </a:p>
          <a:p>
            <a:pPr lvl="1"/>
            <a:r>
              <a:rPr lang="is-IS" sz="2200" dirty="0">
                <a:solidFill>
                  <a:srgbClr val="002060"/>
                </a:solidFill>
              </a:rPr>
              <a:t>Only a </a:t>
            </a:r>
            <a:r>
              <a:rPr lang="is-IS" sz="2200" b="1" dirty="0">
                <a:solidFill>
                  <a:srgbClr val="7030A0"/>
                </a:solidFill>
              </a:rPr>
              <a:t>kernel</a:t>
            </a:r>
          </a:p>
          <a:p>
            <a:pPr lvl="1"/>
            <a:r>
              <a:rPr lang="is-IS" sz="2200" dirty="0">
                <a:solidFill>
                  <a:srgbClr val="002060"/>
                </a:solidFill>
              </a:rPr>
              <a:t>Based on Unix, realeased under GNU</a:t>
            </a:r>
          </a:p>
          <a:p>
            <a:pPr lvl="1"/>
            <a:r>
              <a:rPr lang="en-US" sz="2200" dirty="0">
                <a:solidFill>
                  <a:srgbClr val="002060"/>
                </a:solidFill>
              </a:rPr>
              <a:t>Portability and hardware support</a:t>
            </a:r>
          </a:p>
          <a:p>
            <a:pPr lvl="1"/>
            <a:r>
              <a:rPr lang="en-US" sz="2200" dirty="0">
                <a:solidFill>
                  <a:srgbClr val="002060"/>
                </a:solidFill>
              </a:rPr>
              <a:t>Runs on most architectures</a:t>
            </a:r>
            <a:endParaRPr lang="is-IS" sz="2200" dirty="0">
              <a:solidFill>
                <a:srgbClr val="002060"/>
              </a:solidFill>
            </a:endParaRPr>
          </a:p>
          <a:p>
            <a:pPr lvl="1"/>
            <a:r>
              <a:rPr lang="en-US" sz="2200" dirty="0">
                <a:solidFill>
                  <a:srgbClr val="002060"/>
                </a:solidFill>
              </a:rPr>
              <a:t>Scalable</a:t>
            </a:r>
          </a:p>
          <a:p>
            <a:pPr lvl="1"/>
            <a:r>
              <a:rPr lang="en-US" sz="2200" dirty="0">
                <a:solidFill>
                  <a:srgbClr val="002060"/>
                </a:solidFill>
              </a:rPr>
              <a:t>Compliance to standards and interoperability</a:t>
            </a:r>
            <a:endParaRPr lang="is-IS" sz="2200" dirty="0">
              <a:solidFill>
                <a:srgbClr val="002060"/>
              </a:solidFill>
            </a:endParaRPr>
          </a:p>
          <a:p>
            <a:pPr lvl="1"/>
            <a:r>
              <a:rPr lang="is-IS" sz="2200" dirty="0">
                <a:solidFill>
                  <a:srgbClr val="002060"/>
                </a:solidFill>
              </a:rPr>
              <a:t>Open Source</a:t>
            </a:r>
          </a:p>
          <a:p>
            <a:pPr lvl="1"/>
            <a:r>
              <a:rPr lang="is-IS" sz="2200" dirty="0">
                <a:solidFill>
                  <a:srgbClr val="002060"/>
                </a:solidFill>
              </a:rPr>
              <a:t>Free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2" descr="File:Linus Torvald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08" y="692696"/>
            <a:ext cx="2213393" cy="339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64788" y="6581001"/>
            <a:ext cx="367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www.youtube.com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watch?v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yVpbFMhOAwE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6496472" y="1073426"/>
            <a:ext cx="2660780" cy="25715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</a:rPr>
              <a:t>GNU Tools &amp;</a:t>
            </a:r>
            <a:r>
              <a:rPr kumimoji="0" lang="en-US" sz="2000" b="0" i="0" u="none" strike="noStrike" cap="none" normalizeH="0" dirty="0">
                <a:ln>
                  <a:noFill/>
                </a:ln>
                <a:effectLst/>
              </a:rPr>
              <a:t> Apps 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804248" y="1052736"/>
            <a:ext cx="2016224" cy="180980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GNU</a:t>
            </a:r>
            <a:r>
              <a:rPr lang="en-US" sz="2000" dirty="0"/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Shell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&amp; Linux OS’s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Linux is just the kernel</a:t>
            </a:r>
          </a:p>
          <a:p>
            <a:pPr lvl="1"/>
            <a:r>
              <a:rPr lang="en-US"/>
              <a:t>Open Source</a:t>
            </a:r>
          </a:p>
          <a:p>
            <a:pPr lvl="1"/>
            <a:r>
              <a:rPr lang="en-US"/>
              <a:t>Free Software</a:t>
            </a:r>
          </a:p>
          <a:p>
            <a:r>
              <a:rPr lang="en-US"/>
              <a:t>All Linux OS’s use tools from GNU </a:t>
            </a:r>
          </a:p>
          <a:p>
            <a:r>
              <a:rPr lang="en-US"/>
              <a:t>Linux is based on Unix</a:t>
            </a:r>
          </a:p>
          <a:p>
            <a:pPr lvl="1"/>
            <a:r>
              <a:rPr lang="en-US"/>
              <a:t>Unix was created at Bell Labratories in 1969</a:t>
            </a:r>
          </a:p>
          <a:p>
            <a:pPr lvl="1"/>
            <a:r>
              <a:rPr lang="en-US"/>
              <a:t>GNU Project was started 1983* and was </a:t>
            </a:r>
            <a:br>
              <a:rPr lang="en-US"/>
            </a:br>
            <a:r>
              <a:rPr lang="en-US"/>
              <a:t>ready with everything but a kernel in 1990 </a:t>
            </a:r>
          </a:p>
          <a:p>
            <a:pPr lvl="1"/>
            <a:r>
              <a:rPr lang="en-US"/>
              <a:t>Linux was created by Linus Thorvalds in 1991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2" descr="http://upload.wikimedia.org/wikipedia/commons/thumb/a/af/Tux.png/220px-T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26" y="4602959"/>
            <a:ext cx="1900800" cy="225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7115471" y="1076673"/>
            <a:ext cx="1344961" cy="1080120"/>
          </a:xfrm>
          <a:prstGeom prst="ellipse">
            <a:avLst/>
          </a:prstGeom>
          <a:solidFill>
            <a:srgbClr val="F6F4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48" charset="-128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48" charset="-128"/>
              </a:rPr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0196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Linux distributions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60" indent="0" algn="ctr">
              <a:buNone/>
            </a:pPr>
            <a:r>
              <a:rPr lang="en-US" dirty="0"/>
              <a:t>Open source gives you full flexibility</a:t>
            </a:r>
            <a:endParaRPr lang="is-I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2" descr="http://www.priorityoneit.co.uk/wordpress/wp-content/uploads/2013/07/LinuxVers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62" y="2163944"/>
            <a:ext cx="4162275" cy="41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3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3D4FE-4320-C146-92D1-82094D51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C01299-24BE-4A13-B6F7-151C173D68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FF786-9626-4B43-A398-AA426C9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S" sz="2000" dirty="0">
                <a:solidFill>
                  <a:srgbClr val="002060"/>
                </a:solidFill>
              </a:rPr>
              <a:t>What is a shell</a:t>
            </a:r>
          </a:p>
          <a:p>
            <a:r>
              <a:rPr lang="en-IS" sz="2000" dirty="0">
                <a:solidFill>
                  <a:srgbClr val="002060"/>
                </a:solidFill>
              </a:rPr>
              <a:t>TUI vs. GUI</a:t>
            </a:r>
            <a:endParaRPr lang="en-IS" sz="1500" dirty="0">
              <a:solidFill>
                <a:srgbClr val="002060"/>
              </a:solidFill>
            </a:endParaRPr>
          </a:p>
          <a:p>
            <a:r>
              <a:rPr lang="en-IS" sz="2000" dirty="0">
                <a:solidFill>
                  <a:srgbClr val="002060"/>
                </a:solidFill>
              </a:rPr>
              <a:t>Secure Shell (SSH)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048825-181B-CE4D-A503-5CBBF434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User Interface</a:t>
            </a:r>
          </a:p>
        </p:txBody>
      </p:sp>
      <p:pic>
        <p:nvPicPr>
          <p:cNvPr id="12" name="Picture 11" descr="http://toastytech.com/guis/win7default.jpg">
            <a:extLst>
              <a:ext uri="{FF2B5EF4-FFF2-40B4-BE49-F238E27FC236}">
                <a16:creationId xmlns:a16="http://schemas.microsoft.com/office/drawing/2014/main" id="{B1CF8DF1-9D46-7C44-ACB9-170E9A87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24" y="1524518"/>
            <a:ext cx="1493135" cy="111985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d3e07c52qqws8e.cloudfront.net/wp-content/uploads/2009/12/OS-X-Desktop-1024x640.jpg">
            <a:extLst>
              <a:ext uri="{FF2B5EF4-FFF2-40B4-BE49-F238E27FC236}">
                <a16:creationId xmlns:a16="http://schemas.microsoft.com/office/drawing/2014/main" id="{1522FE65-BDA1-1248-8F51-C5BF92A5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98" y="1076754"/>
            <a:ext cx="1553865" cy="97116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gnome.org/wp-content/uploads/2013/03/applications-view.png">
            <a:extLst>
              <a:ext uri="{FF2B5EF4-FFF2-40B4-BE49-F238E27FC236}">
                <a16:creationId xmlns:a16="http://schemas.microsoft.com/office/drawing/2014/main" id="{03AD9E61-EBB9-8F40-BFB9-DEB3A59F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73" y="423411"/>
            <a:ext cx="1724727" cy="97061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blogs.sans.org/computer-forensics/files/2009/06/powershellprompt.jpg">
            <a:extLst>
              <a:ext uri="{FF2B5EF4-FFF2-40B4-BE49-F238E27FC236}">
                <a16:creationId xmlns:a16="http://schemas.microsoft.com/office/drawing/2014/main" id="{3AF085B0-80C5-1F4C-B83A-9AD71DA97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09" y="328416"/>
            <a:ext cx="2012106" cy="12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962AC5-F219-8647-A5E2-E61F2CC9C3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46024"/>
          <a:stretch/>
        </p:blipFill>
        <p:spPr>
          <a:xfrm>
            <a:off x="196609" y="1680245"/>
            <a:ext cx="2506459" cy="12980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9503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0"/>
            <a:ext cx="77724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9pPr>
          </a:lstStyle>
          <a:p>
            <a:r>
              <a:rPr lang="is-IS" sz="2800" dirty="0">
                <a:solidFill>
                  <a:srgbClr val="FF6631"/>
                </a:solidFill>
              </a:rPr>
              <a:t>What is a shell?</a:t>
            </a:r>
            <a:endParaRPr lang="is-IS" sz="2800" kern="0" dirty="0">
              <a:solidFill>
                <a:srgbClr val="FF6631"/>
              </a:solidFill>
            </a:endParaRPr>
          </a:p>
        </p:txBody>
      </p:sp>
      <p:pic>
        <p:nvPicPr>
          <p:cNvPr id="7" name="Picture 6" descr="http://toastytech.com/guis/win7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33" y="1665428"/>
            <a:ext cx="3124530" cy="234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d3e07c52qqws8e.cloudfront.net/wp-content/uploads/2009/12/OS-X-Desktop-1024x6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16" y="3184260"/>
            <a:ext cx="3251614" cy="203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nome.org/wp-content/uploads/2013/03/applications-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52" y="4783049"/>
            <a:ext cx="3609159" cy="203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67" y="1513259"/>
            <a:ext cx="3168327" cy="3039837"/>
          </a:xfrm>
          <a:prstGeom prst="rect">
            <a:avLst/>
          </a:prstGeom>
        </p:spPr>
      </p:pic>
      <p:pic>
        <p:nvPicPr>
          <p:cNvPr id="11" name="Picture 12" descr="http://blogs.sans.org/computer-forensics/files/2009/06/powershellpromp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64" y="4103266"/>
            <a:ext cx="3397004" cy="21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40266" y="6356961"/>
            <a:ext cx="28956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829FFB-4965-2349-8440-50F35B38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Shell is just a program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3254D7-84E3-6C45-8018-E7B79D3C6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36712"/>
            <a:ext cx="6264696" cy="4786322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shell program reads input from the users: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Keystrokes on keyboard.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Mouse movement and clicks.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Or even Eye-tracking with camera sensors.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logic of a command line shell is fairly simple: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Read input from the user.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Find the program &amp; run it, else print an error msg.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And finally do the clean up when the program exits.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14291-F1AC-D740-B734-F3E1B63B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CFF55-55DA-409C-9A4C-59F1626A96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05CBEA-7AE1-D24C-87FB-6B78167BCA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20272" y="836712"/>
            <a:ext cx="1872208" cy="5411688"/>
          </a:xfrm>
        </p:spPr>
        <p:txBody>
          <a:bodyPr/>
          <a:lstStyle/>
          <a:p>
            <a:r>
              <a:rPr lang="en-US" sz="1600" i="1" dirty="0"/>
              <a:t>A common project in </a:t>
            </a:r>
            <a:r>
              <a:rPr lang="en-US" sz="1600" i="1" dirty="0">
                <a:solidFill>
                  <a:schemeClr val="bg1"/>
                </a:solidFill>
              </a:rPr>
              <a:t>Operating Systems </a:t>
            </a:r>
            <a:r>
              <a:rPr lang="en-US" sz="1600" i="1" dirty="0"/>
              <a:t>courses is to have students write a simple command line shell program. 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A28C525-7E02-D643-9CC7-F0FA6D0D7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4" y="2234043"/>
            <a:ext cx="5842078" cy="1486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C473CE-140B-FE47-B76F-85742878646A}"/>
              </a:ext>
            </a:extLst>
          </p:cNvPr>
          <p:cNvSpPr txBox="1"/>
          <p:nvPr/>
        </p:nvSpPr>
        <p:spPr>
          <a:xfrm>
            <a:off x="4878206" y="3482575"/>
            <a:ext cx="1782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www.tobiipro.com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7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0"/>
            <a:ext cx="77724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9pPr>
          </a:lstStyle>
          <a:p>
            <a:r>
              <a:rPr lang="is-IS" sz="2800" dirty="0">
                <a:solidFill>
                  <a:srgbClr val="FF6631"/>
                </a:solidFill>
              </a:rPr>
              <a:t>Shells: TUI vs GUI</a:t>
            </a:r>
            <a:endParaRPr lang="is-IS" sz="2800" kern="0" dirty="0">
              <a:solidFill>
                <a:srgbClr val="FF663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232238"/>
            <a:ext cx="7772400" cy="4300550"/>
          </a:xfrm>
        </p:spPr>
        <p:txBody>
          <a:bodyPr>
            <a:normAutofit/>
          </a:bodyPr>
          <a:lstStyle/>
          <a:p>
            <a:r>
              <a:rPr lang="is-IS" dirty="0">
                <a:solidFill>
                  <a:srgbClr val="002060"/>
                </a:solidFill>
              </a:rPr>
              <a:t>TUI – Text User Interface</a:t>
            </a:r>
          </a:p>
          <a:p>
            <a:pPr lvl="1"/>
            <a:r>
              <a:rPr lang="is-IS" dirty="0">
                <a:solidFill>
                  <a:srgbClr val="002060"/>
                </a:solidFill>
              </a:rPr>
              <a:t>Everything you see is based on text</a:t>
            </a:r>
          </a:p>
          <a:p>
            <a:pPr lvl="1"/>
            <a:r>
              <a:rPr lang="is-IS" dirty="0">
                <a:solidFill>
                  <a:srgbClr val="002060"/>
                </a:solidFill>
              </a:rPr>
              <a:t>Visual interfaces is still possible </a:t>
            </a:r>
          </a:p>
          <a:p>
            <a:pPr lvl="1"/>
            <a:endParaRPr lang="is-IS" dirty="0">
              <a:solidFill>
                <a:srgbClr val="00B050"/>
              </a:solidFill>
            </a:endParaRPr>
          </a:p>
          <a:p>
            <a:pPr lvl="1"/>
            <a:r>
              <a:rPr lang="is-IS" dirty="0">
                <a:solidFill>
                  <a:srgbClr val="00B050"/>
                </a:solidFill>
              </a:rPr>
              <a:t>Simple but powerfull commands</a:t>
            </a:r>
          </a:p>
          <a:p>
            <a:pPr lvl="1"/>
            <a:r>
              <a:rPr lang="is-IS" dirty="0">
                <a:solidFill>
                  <a:srgbClr val="00B050"/>
                </a:solidFill>
              </a:rPr>
              <a:t>Great flexibility in chaning many simple commands</a:t>
            </a:r>
          </a:p>
          <a:p>
            <a:pPr lvl="1"/>
            <a:r>
              <a:rPr lang="is-IS" dirty="0">
                <a:solidFill>
                  <a:srgbClr val="00B050"/>
                </a:solidFill>
              </a:rPr>
              <a:t>Automating tasks is easy via scripting</a:t>
            </a:r>
          </a:p>
          <a:p>
            <a:pPr lvl="1"/>
            <a:endParaRPr lang="is-IS" dirty="0">
              <a:solidFill>
                <a:srgbClr val="C00000"/>
              </a:solidFill>
            </a:endParaRPr>
          </a:p>
          <a:p>
            <a:pPr lvl="1"/>
            <a:r>
              <a:rPr lang="is-IS" dirty="0">
                <a:solidFill>
                  <a:srgbClr val="C00000"/>
                </a:solidFill>
              </a:rPr>
              <a:t>Simple operations can be tedious</a:t>
            </a:r>
          </a:p>
          <a:p>
            <a:pPr lvl="1"/>
            <a:r>
              <a:rPr lang="is-IS" dirty="0">
                <a:solidFill>
                  <a:srgbClr val="C00000"/>
                </a:solidFill>
              </a:rPr>
              <a:t>Less intuative as there are less visual aid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48402" y="6241774"/>
            <a:ext cx="28956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85800" y="0"/>
            <a:ext cx="77724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Helvetica" pitchFamily="34" charset="0"/>
                <a:ea typeface="ＭＳ Ｐゴシック" pitchFamily="-4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ＭＳ Ｐゴシック" pitchFamily="-48" charset="-128"/>
              </a:defRPr>
            </a:lvl9pPr>
          </a:lstStyle>
          <a:p>
            <a:r>
              <a:rPr lang="is-IS" sz="2800" dirty="0">
                <a:solidFill>
                  <a:srgbClr val="FF6631"/>
                </a:solidFill>
              </a:rPr>
              <a:t>Shells: TUI vs GUI</a:t>
            </a:r>
            <a:endParaRPr lang="is-IS" sz="2800" kern="0" dirty="0">
              <a:solidFill>
                <a:srgbClr val="FF663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232238"/>
            <a:ext cx="7772400" cy="43005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GUI – Graphical User Interface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Everything you see is graphical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00B050"/>
                </a:solidFill>
              </a:rPr>
              <a:t>Visual navigation &amp; “</a:t>
            </a:r>
            <a:r>
              <a:rPr lang="en-US" i="1" dirty="0">
                <a:solidFill>
                  <a:srgbClr val="00B050"/>
                </a:solidFill>
              </a:rPr>
              <a:t>point and click”</a:t>
            </a:r>
            <a:r>
              <a:rPr lang="en-US" dirty="0">
                <a:solidFill>
                  <a:srgbClr val="00B050"/>
                </a:solidFill>
              </a:rPr>
              <a:t> to run commands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Powerful graphical representations that give visual aid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Hard to do complex operations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Programs tend to be larger and more complex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Less flexibility if functionality not provided in GUI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48402" y="6241774"/>
            <a:ext cx="28956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5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5DD350-5026-5645-8B3B-16FCDC8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S" dirty="0">
                <a:solidFill>
                  <a:srgbClr val="002060"/>
                </a:solidFill>
              </a:rPr>
              <a:t>Windows:</a:t>
            </a:r>
          </a:p>
          <a:p>
            <a:pPr lvl="1"/>
            <a:r>
              <a:rPr lang="en-IS" dirty="0">
                <a:solidFill>
                  <a:srgbClr val="002060"/>
                </a:solidFill>
              </a:rPr>
              <a:t>Can use </a:t>
            </a:r>
            <a:r>
              <a:rPr lang="en-IS" dirty="0">
                <a:solidFill>
                  <a:srgbClr val="7030A0"/>
                </a:solidFill>
              </a:rPr>
              <a:t>ssh</a:t>
            </a:r>
            <a:r>
              <a:rPr lang="en-IS" dirty="0"/>
              <a:t> </a:t>
            </a:r>
            <a:r>
              <a:rPr lang="en-IS" dirty="0">
                <a:solidFill>
                  <a:srgbClr val="002060"/>
                </a:solidFill>
              </a:rPr>
              <a:t>command in the </a:t>
            </a:r>
            <a:r>
              <a:rPr lang="en-IS" dirty="0">
                <a:solidFill>
                  <a:srgbClr val="0070C0"/>
                </a:solidFill>
              </a:rPr>
              <a:t>cmd</a:t>
            </a:r>
            <a:r>
              <a:rPr lang="en-IS" dirty="0"/>
              <a:t> </a:t>
            </a:r>
            <a:r>
              <a:rPr lang="en-IS" dirty="0">
                <a:solidFill>
                  <a:srgbClr val="002060"/>
                </a:solidFill>
              </a:rPr>
              <a:t>shell</a:t>
            </a:r>
            <a:r>
              <a:rPr lang="en-IS" dirty="0"/>
              <a:t> </a:t>
            </a:r>
          </a:p>
          <a:p>
            <a:pPr lvl="1"/>
            <a:r>
              <a:rPr lang="en-IS" dirty="0">
                <a:solidFill>
                  <a:srgbClr val="002060"/>
                </a:solidFill>
              </a:rPr>
              <a:t>Recom</a:t>
            </a:r>
            <a:r>
              <a:rPr lang="en-GB" dirty="0">
                <a:solidFill>
                  <a:srgbClr val="002060"/>
                </a:solidFill>
              </a:rPr>
              <a:t>m</a:t>
            </a:r>
            <a:r>
              <a:rPr lang="en-IS" dirty="0">
                <a:solidFill>
                  <a:srgbClr val="002060"/>
                </a:solidFill>
              </a:rPr>
              <a:t>end using Putty </a:t>
            </a:r>
            <a:r>
              <a:rPr lang="en-IS" dirty="0"/>
              <a:t>(</a:t>
            </a:r>
            <a:r>
              <a:rPr lang="en-GB" dirty="0">
                <a:hlinkClick r:id="rId2"/>
              </a:rPr>
              <a:t>https://putty.org</a:t>
            </a:r>
            <a:r>
              <a:rPr lang="en-IS" dirty="0"/>
              <a:t>)</a:t>
            </a:r>
          </a:p>
          <a:p>
            <a:pPr marL="0" indent="0">
              <a:buNone/>
            </a:pPr>
            <a:endParaRPr lang="en-IS" dirty="0"/>
          </a:p>
          <a:p>
            <a:r>
              <a:rPr lang="en-IS" dirty="0">
                <a:solidFill>
                  <a:srgbClr val="002060"/>
                </a:solidFill>
              </a:rPr>
              <a:t>Linux and Mac OS:</a:t>
            </a:r>
          </a:p>
          <a:p>
            <a:pPr lvl="1"/>
            <a:r>
              <a:rPr lang="en-IS" dirty="0">
                <a:solidFill>
                  <a:srgbClr val="002060"/>
                </a:solidFill>
              </a:rPr>
              <a:t>Use the</a:t>
            </a:r>
            <a:r>
              <a:rPr lang="en-IS" dirty="0"/>
              <a:t> </a:t>
            </a:r>
            <a:r>
              <a:rPr lang="en-IS" dirty="0">
                <a:solidFill>
                  <a:srgbClr val="7030A0"/>
                </a:solidFill>
              </a:rPr>
              <a:t>ssh</a:t>
            </a:r>
            <a:r>
              <a:rPr lang="en-IS" dirty="0"/>
              <a:t> </a:t>
            </a:r>
            <a:r>
              <a:rPr lang="en-IS" dirty="0">
                <a:solidFill>
                  <a:srgbClr val="002060"/>
                </a:solidFill>
              </a:rPr>
              <a:t>program from a TUI </a:t>
            </a:r>
            <a:r>
              <a:rPr lang="en-IS" dirty="0">
                <a:solidFill>
                  <a:srgbClr val="0070C0"/>
                </a:solidFill>
              </a:rPr>
              <a:t>terminal</a:t>
            </a:r>
          </a:p>
          <a:p>
            <a:pPr lvl="1"/>
            <a:endParaRPr lang="en-I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2060"/>
                </a:solidFill>
              </a:rPr>
              <a:t>T</a:t>
            </a:r>
            <a:r>
              <a:rPr lang="en-IS" dirty="0">
                <a:solidFill>
                  <a:srgbClr val="002060"/>
                </a:solidFill>
              </a:rPr>
              <a:t>he command line syntax for ssh</a:t>
            </a:r>
            <a:endParaRPr lang="en-IS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IS" b="1" dirty="0">
                <a:latin typeface="Courier New" panose="02070309020205020404" pitchFamily="49" charset="0"/>
                <a:cs typeface="Courier New" panose="02070309020205020404" pitchFamily="49" charset="0"/>
              </a:rPr>
              <a:t>ssh “username”@server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5E200-6412-444F-A331-66C92F01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Secure Shell (SSH)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A7D02-80F9-834B-99BF-4969DB931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C01299-24BE-4A13-B6F7-151C173D68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0BDC55-27EE-374E-965C-A7AAD745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369" y="1230243"/>
            <a:ext cx="19558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888ED-2FC2-CD44-A8DA-D9FF8B49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61FDD9-3CEA-496C-B397-E2B21BA9059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AAE665-1A5E-0B48-A2D0-25134792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S" sz="2000" dirty="0">
                <a:solidFill>
                  <a:srgbClr val="002060"/>
                </a:solidFill>
              </a:rPr>
              <a:t>What is an operating system?</a:t>
            </a:r>
          </a:p>
          <a:p>
            <a:r>
              <a:rPr lang="en-IS" sz="2000" dirty="0">
                <a:solidFill>
                  <a:srgbClr val="002060"/>
                </a:solidFill>
              </a:rPr>
              <a:t>What is Linux?</a:t>
            </a:r>
          </a:p>
          <a:p>
            <a:r>
              <a:rPr lang="en-IS" sz="2000" dirty="0">
                <a:solidFill>
                  <a:srgbClr val="002060"/>
                </a:solidFill>
              </a:rPr>
              <a:t>What is a Text User Interface (TUI) </a:t>
            </a:r>
          </a:p>
          <a:p>
            <a:pPr lvl="1"/>
            <a:r>
              <a:rPr lang="en-IS" sz="1600" dirty="0"/>
              <a:t>A.k.a. a </a:t>
            </a:r>
            <a:r>
              <a:rPr lang="en-IS" sz="1600" dirty="0">
                <a:solidFill>
                  <a:srgbClr val="00B050"/>
                </a:solidFill>
              </a:rPr>
              <a:t>shell</a:t>
            </a:r>
            <a:r>
              <a:rPr lang="en-IS" sz="1600" dirty="0"/>
              <a:t>, a.k.a. a </a:t>
            </a:r>
            <a:r>
              <a:rPr lang="en-IS" sz="1600" dirty="0">
                <a:solidFill>
                  <a:srgbClr val="00B0F0"/>
                </a:solidFill>
              </a:rPr>
              <a:t>terminal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59D381-4430-FA47-BC21-335104FB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OS, Linux and The Shell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F6C09D-3A81-0D4D-BE7B-2AA68E9D6778}"/>
              </a:ext>
            </a:extLst>
          </p:cNvPr>
          <p:cNvSpPr/>
          <p:nvPr/>
        </p:nvSpPr>
        <p:spPr bwMode="auto">
          <a:xfrm>
            <a:off x="7048863" y="762000"/>
            <a:ext cx="1491407" cy="423553"/>
          </a:xfrm>
          <a:prstGeom prst="roundRect">
            <a:avLst/>
          </a:prstGeom>
          <a:solidFill>
            <a:srgbClr val="FF818A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latin typeface="Calibri" panose="020F0502020204030204" pitchFamily="34" charset="0"/>
              </a:rPr>
              <a:t>Apps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130788-AA7E-BF48-B0A2-4BFCC3409E8C}"/>
              </a:ext>
            </a:extLst>
          </p:cNvPr>
          <p:cNvSpPr/>
          <p:nvPr/>
        </p:nvSpPr>
        <p:spPr bwMode="auto">
          <a:xfrm>
            <a:off x="7017351" y="1301736"/>
            <a:ext cx="1522920" cy="420352"/>
          </a:xfrm>
          <a:prstGeom prst="roundRect">
            <a:avLst/>
          </a:prstGeom>
          <a:solidFill>
            <a:srgbClr val="989DFF"/>
          </a:solidFill>
          <a:ln w="12700" cap="flat" cmpd="sng" algn="ctr">
            <a:solidFill>
              <a:srgbClr val="1E1F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Kernel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754B3B-402A-A14D-8568-2BC5D6D1857D}"/>
              </a:ext>
            </a:extLst>
          </p:cNvPr>
          <p:cNvSpPr/>
          <p:nvPr/>
        </p:nvSpPr>
        <p:spPr bwMode="auto">
          <a:xfrm>
            <a:off x="7017351" y="1819967"/>
            <a:ext cx="443156" cy="436398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CPU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16F9B5-9312-B446-961C-3EFD09C3DEA8}"/>
              </a:ext>
            </a:extLst>
          </p:cNvPr>
          <p:cNvSpPr/>
          <p:nvPr/>
        </p:nvSpPr>
        <p:spPr bwMode="auto">
          <a:xfrm>
            <a:off x="7549274" y="1838492"/>
            <a:ext cx="443156" cy="420352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RAM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103425-D603-294F-A102-C7D582225FBE}"/>
              </a:ext>
            </a:extLst>
          </p:cNvPr>
          <p:cNvSpPr/>
          <p:nvPr/>
        </p:nvSpPr>
        <p:spPr bwMode="auto">
          <a:xfrm>
            <a:off x="8097114" y="1836013"/>
            <a:ext cx="443156" cy="420352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I/O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2EE783-623B-3A48-8764-D30B36B830FC}"/>
              </a:ext>
            </a:extLst>
          </p:cNvPr>
          <p:cNvCxnSpPr>
            <a:cxnSpLocks/>
          </p:cNvCxnSpPr>
          <p:nvPr/>
        </p:nvCxnSpPr>
        <p:spPr bwMode="auto">
          <a:xfrm>
            <a:off x="7766089" y="1052736"/>
            <a:ext cx="0" cy="38560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C2D8AE-D940-894A-A879-470FD1EF53CB}"/>
              </a:ext>
            </a:extLst>
          </p:cNvPr>
          <p:cNvCxnSpPr>
            <a:cxnSpLocks/>
          </p:cNvCxnSpPr>
          <p:nvPr/>
        </p:nvCxnSpPr>
        <p:spPr bwMode="auto">
          <a:xfrm>
            <a:off x="7259225" y="1582407"/>
            <a:ext cx="9525" cy="3805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0C698E-F14D-384B-BD4C-D1C697F285D8}"/>
              </a:ext>
            </a:extLst>
          </p:cNvPr>
          <p:cNvCxnSpPr>
            <a:cxnSpLocks/>
          </p:cNvCxnSpPr>
          <p:nvPr/>
        </p:nvCxnSpPr>
        <p:spPr bwMode="auto">
          <a:xfrm>
            <a:off x="7766089" y="1577848"/>
            <a:ext cx="9525" cy="3805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CD0A4F-8DBE-CB4D-B6CD-94C1CF9FD5AB}"/>
              </a:ext>
            </a:extLst>
          </p:cNvPr>
          <p:cNvCxnSpPr>
            <a:cxnSpLocks/>
          </p:cNvCxnSpPr>
          <p:nvPr/>
        </p:nvCxnSpPr>
        <p:spPr bwMode="auto">
          <a:xfrm>
            <a:off x="8318692" y="1582407"/>
            <a:ext cx="9525" cy="38056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60039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5298F6-F789-3144-A95A-A97A500C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Copying files via SSH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8088A-F180-5C46-97BF-5F206186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CFF55-55DA-409C-9A4C-59F1626A96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8DC825FA-FC26-0F49-B194-FDCA4835EE3D}"/>
              </a:ext>
            </a:extLst>
          </p:cNvPr>
          <p:cNvSpPr txBox="1">
            <a:spLocks/>
          </p:cNvSpPr>
          <p:nvPr/>
        </p:nvSpPr>
        <p:spPr>
          <a:xfrm>
            <a:off x="685800" y="908720"/>
            <a:ext cx="7772400" cy="50348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6631"/>
              </a:buClr>
              <a:buChar char="•"/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6631"/>
              </a:buClr>
              <a:buChar char="–"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6631"/>
              </a:buClr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6631"/>
              </a:buClr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6631"/>
              </a:buClr>
              <a:buChar char="»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IS" kern="0" dirty="0">
                <a:solidFill>
                  <a:srgbClr val="002060"/>
                </a:solidFill>
              </a:rPr>
              <a:t>Windows:</a:t>
            </a:r>
          </a:p>
          <a:p>
            <a:pPr lvl="1"/>
            <a:r>
              <a:rPr lang="en-IS" kern="0" dirty="0"/>
              <a:t> Putty includes a tool called PSCP</a:t>
            </a:r>
          </a:p>
          <a:p>
            <a:pPr lvl="1"/>
            <a:r>
              <a:rPr lang="en-IS" kern="0" dirty="0"/>
              <a:t>GUI clients are also available, like WinSCP</a:t>
            </a:r>
          </a:p>
          <a:p>
            <a:pPr lvl="2"/>
            <a:r>
              <a:rPr lang="en-IS" kern="0" dirty="0">
                <a:hlinkClick r:id="rId2"/>
              </a:rPr>
              <a:t>http://winscp.net</a:t>
            </a:r>
            <a:endParaRPr lang="en-IS" kern="0" dirty="0"/>
          </a:p>
          <a:p>
            <a:pPr marL="0" indent="0">
              <a:buFontTx/>
              <a:buNone/>
            </a:pPr>
            <a:endParaRPr lang="en-IS" kern="0" dirty="0"/>
          </a:p>
          <a:p>
            <a:r>
              <a:rPr lang="en-IS" kern="0" dirty="0">
                <a:solidFill>
                  <a:srgbClr val="002060"/>
                </a:solidFill>
              </a:rPr>
              <a:t>Linux and Mac OS:</a:t>
            </a:r>
          </a:p>
          <a:p>
            <a:pPr lvl="1"/>
            <a:r>
              <a:rPr lang="en-IS" kern="0" dirty="0">
                <a:solidFill>
                  <a:srgbClr val="002060"/>
                </a:solidFill>
              </a:rPr>
              <a:t>Use the</a:t>
            </a:r>
            <a:r>
              <a:rPr lang="en-IS" kern="0" dirty="0"/>
              <a:t> </a:t>
            </a:r>
            <a:r>
              <a:rPr lang="en-IS" kern="0" dirty="0">
                <a:solidFill>
                  <a:srgbClr val="7030A0"/>
                </a:solidFill>
              </a:rPr>
              <a:t>scp</a:t>
            </a:r>
            <a:r>
              <a:rPr lang="en-IS" kern="0" dirty="0"/>
              <a:t> </a:t>
            </a:r>
            <a:r>
              <a:rPr lang="en-IS" kern="0" dirty="0">
                <a:solidFill>
                  <a:srgbClr val="002060"/>
                </a:solidFill>
              </a:rPr>
              <a:t>program from a TUI </a:t>
            </a:r>
            <a:r>
              <a:rPr lang="en-IS" kern="0" dirty="0">
                <a:solidFill>
                  <a:srgbClr val="0070C0"/>
                </a:solidFill>
              </a:rPr>
              <a:t>terminal</a:t>
            </a:r>
          </a:p>
          <a:p>
            <a:pPr lvl="2"/>
            <a:r>
              <a:rPr lang="en-IS" kern="0" dirty="0">
                <a:solidFill>
                  <a:srgbClr val="002060"/>
                </a:solidFill>
              </a:rPr>
              <a:t> Works like cp but you can say </a:t>
            </a:r>
            <a:endParaRPr lang="en-IS" kern="0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r>
              <a:rPr lang="en-IS" kern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I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username@server:/path/to/file ./ </a:t>
            </a:r>
          </a:p>
          <a:p>
            <a:pPr lvl="2"/>
            <a:endParaRPr lang="en-I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IS" kern="0" dirty="0">
                <a:solidFill>
                  <a:srgbClr val="002060"/>
                </a:solidFill>
              </a:rPr>
              <a:t>So it is similar to ssh, but you put PATHs after the colon ’:’</a:t>
            </a:r>
          </a:p>
          <a:p>
            <a:pPr lvl="2"/>
            <a:endParaRPr lang="en-IS" kern="0" dirty="0">
              <a:latin typeface="Helvetica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4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BDD47-6220-2A48-9E12-00D09A2F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The home exam in this course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last year: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Several questions were programs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written in C.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Fill in forms with input validation.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Code that is generated but still show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color coded.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3 week course is to write a command line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program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In the last 2 years I have seen very nice graphical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TUI interfaces from students.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29D8B-FA35-7F46-A19C-D4650856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”Graphical” TUI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C767C-AE65-A441-BCF6-11A8CD995B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C02FFB-EE40-5445-BE48-05E6D2DB772D}" type="slidenum">
              <a:rPr lang="is-IS" smtClean="0"/>
              <a:t>21</a:t>
            </a:fld>
            <a:endParaRPr lang="is-I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E4CBC18-7435-C84D-9B78-8A5F7C000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85"/>
          <a:stretch/>
        </p:blipFill>
        <p:spPr>
          <a:xfrm>
            <a:off x="6019800" y="984031"/>
            <a:ext cx="1828800" cy="244496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9405F9D-CB4B-B64A-98DF-2A941CEAF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50"/>
          <a:stretch/>
        </p:blipFill>
        <p:spPr>
          <a:xfrm>
            <a:off x="7267684" y="1935661"/>
            <a:ext cx="1876316" cy="298099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1349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maximumpc.com/files/u69/IBM_Punch_C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91" y="1053075"/>
            <a:ext cx="2036682" cy="14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www.computersciencelab.com/ComputerHistory/HtmlHelp/Images2/IBM70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49080"/>
            <a:ext cx="2578033" cy="21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7772400" cy="547260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Programming was a slow process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Punched cards were the input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No computer in sight</a:t>
            </a:r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Punched cards were sent to a mainframe where they were processed in batches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Only one program could run at the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1BA78D-2835-0540-BBAC-FC3A4799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The Operating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3936F-7C66-1043-AF4C-DB7B1324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9CFF55-55DA-409C-9A4C-59F1626A96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7798E1-C1AF-3C43-9DDC-D168D0534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980727"/>
            <a:ext cx="7735887" cy="1877161"/>
          </a:xfrm>
        </p:spPr>
        <p:txBody>
          <a:bodyPr anchor="t"/>
          <a:lstStyle/>
          <a:p>
            <a:r>
              <a:rPr lang="en-IS" dirty="0">
                <a:solidFill>
                  <a:srgbClr val="002060"/>
                </a:solidFill>
              </a:rPr>
              <a:t>The OS bridges the gap between the </a:t>
            </a:r>
            <a:r>
              <a:rPr lang="en-IS" dirty="0">
                <a:solidFill>
                  <a:srgbClr val="C00000"/>
                </a:solidFill>
              </a:rPr>
              <a:t>software</a:t>
            </a:r>
            <a:r>
              <a:rPr lang="en-IS" dirty="0"/>
              <a:t> </a:t>
            </a:r>
            <a:r>
              <a:rPr lang="en-IS" dirty="0">
                <a:solidFill>
                  <a:srgbClr val="002060"/>
                </a:solidFill>
              </a:rPr>
              <a:t>(humans) </a:t>
            </a:r>
          </a:p>
          <a:p>
            <a:r>
              <a:rPr lang="en-IS" dirty="0"/>
              <a:t>                                                       </a:t>
            </a:r>
            <a:r>
              <a:rPr lang="en-IS" dirty="0">
                <a:solidFill>
                  <a:srgbClr val="002060"/>
                </a:solidFill>
              </a:rPr>
              <a:t>and the </a:t>
            </a:r>
            <a:r>
              <a:rPr lang="en-IS" dirty="0">
                <a:solidFill>
                  <a:srgbClr val="00B050"/>
                </a:solidFill>
              </a:rPr>
              <a:t>hardware</a:t>
            </a:r>
            <a:r>
              <a:rPr lang="en-IS" dirty="0"/>
              <a:t> </a:t>
            </a:r>
            <a:r>
              <a:rPr lang="en-IS" dirty="0">
                <a:solidFill>
                  <a:srgbClr val="002060"/>
                </a:solidFill>
              </a:rPr>
              <a:t>(the machine).</a:t>
            </a:r>
          </a:p>
          <a:p>
            <a:br>
              <a:rPr lang="en-IS" dirty="0"/>
            </a:br>
            <a:r>
              <a:rPr lang="en-IS" dirty="0">
                <a:solidFill>
                  <a:srgbClr val="002060"/>
                </a:solidFill>
              </a:rPr>
              <a:t>The core of the OS is the</a:t>
            </a:r>
            <a:r>
              <a:rPr lang="en-IS" dirty="0"/>
              <a:t> </a:t>
            </a:r>
            <a:r>
              <a:rPr lang="en-IS" dirty="0">
                <a:solidFill>
                  <a:srgbClr val="7030A0"/>
                </a:solidFill>
              </a:rPr>
              <a:t>Kernel </a:t>
            </a:r>
            <a:br>
              <a:rPr lang="en-IS" dirty="0">
                <a:solidFill>
                  <a:srgbClr val="7030A0"/>
                </a:solidFill>
              </a:rPr>
            </a:br>
            <a:r>
              <a:rPr lang="en-IS" dirty="0">
                <a:solidFill>
                  <a:srgbClr val="7030A0"/>
                </a:solidFill>
              </a:rPr>
              <a:t>                               It</a:t>
            </a:r>
            <a:r>
              <a:rPr lang="en-IS" dirty="0"/>
              <a:t>, </a:t>
            </a:r>
            <a:r>
              <a:rPr lang="en-IS" dirty="0">
                <a:solidFill>
                  <a:srgbClr val="002060"/>
                </a:solidFill>
              </a:rPr>
              <a:t>like the rest of the OS, is actually </a:t>
            </a:r>
            <a:r>
              <a:rPr lang="en-IS" dirty="0">
                <a:solidFill>
                  <a:srgbClr val="C00000"/>
                </a:solidFill>
              </a:rPr>
              <a:t>software</a:t>
            </a:r>
            <a:r>
              <a:rPr lang="en-IS" dirty="0"/>
              <a:t>.</a:t>
            </a:r>
            <a:endParaRPr lang="en-IS" dirty="0">
              <a:solidFill>
                <a:srgbClr val="7030A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334606-23A3-584A-8FC7-69C0AF8F4A5E}"/>
              </a:ext>
            </a:extLst>
          </p:cNvPr>
          <p:cNvSpPr/>
          <p:nvPr/>
        </p:nvSpPr>
        <p:spPr bwMode="auto">
          <a:xfrm>
            <a:off x="2728796" y="2958247"/>
            <a:ext cx="3201831" cy="835746"/>
          </a:xfrm>
          <a:prstGeom prst="roundRect">
            <a:avLst/>
          </a:prstGeom>
          <a:solidFill>
            <a:srgbClr val="FF818A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Applications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C8E0D4-CB96-924F-8A8B-60038491B5F3}"/>
              </a:ext>
            </a:extLst>
          </p:cNvPr>
          <p:cNvSpPr/>
          <p:nvPr/>
        </p:nvSpPr>
        <p:spPr bwMode="auto">
          <a:xfrm>
            <a:off x="2738321" y="3891872"/>
            <a:ext cx="3201831" cy="835746"/>
          </a:xfrm>
          <a:prstGeom prst="roundRect">
            <a:avLst/>
          </a:prstGeom>
          <a:solidFill>
            <a:srgbClr val="989DFF"/>
          </a:solidFill>
          <a:ln w="12700" cap="flat" cmpd="sng" algn="ctr">
            <a:solidFill>
              <a:srgbClr val="1E1F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Kernel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73B397-D2EB-1840-B322-1B5201121AE0}"/>
              </a:ext>
            </a:extLst>
          </p:cNvPr>
          <p:cNvSpPr/>
          <p:nvPr/>
        </p:nvSpPr>
        <p:spPr bwMode="auto">
          <a:xfrm>
            <a:off x="2738322" y="4825497"/>
            <a:ext cx="901096" cy="835746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alibri" panose="020F0502020204030204" pitchFamily="34" charset="0"/>
              </a:rPr>
              <a:t>CPU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2B85D7-E779-784D-A52F-39D217E94122}"/>
              </a:ext>
            </a:extLst>
          </p:cNvPr>
          <p:cNvSpPr/>
          <p:nvPr/>
        </p:nvSpPr>
        <p:spPr bwMode="auto">
          <a:xfrm>
            <a:off x="3888689" y="4827976"/>
            <a:ext cx="901096" cy="835746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alibri" panose="020F0502020204030204" pitchFamily="34" charset="0"/>
              </a:rPr>
              <a:t>Memory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CB58F2-55BF-D747-9363-9822F9C3C0B7}"/>
              </a:ext>
            </a:extLst>
          </p:cNvPr>
          <p:cNvSpPr/>
          <p:nvPr/>
        </p:nvSpPr>
        <p:spPr bwMode="auto">
          <a:xfrm>
            <a:off x="5039056" y="4825494"/>
            <a:ext cx="901096" cy="835746"/>
          </a:xfrm>
          <a:prstGeom prst="roundRect">
            <a:avLst/>
          </a:prstGeom>
          <a:solidFill>
            <a:srgbClr val="74FFB5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latin typeface="Calibri" panose="020F0502020204030204" pitchFamily="34" charset="0"/>
              </a:rPr>
              <a:t>Devices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53E06B-FF40-C04D-88DE-AB35FA07ED00}"/>
              </a:ext>
            </a:extLst>
          </p:cNvPr>
          <p:cNvCxnSpPr/>
          <p:nvPr/>
        </p:nvCxnSpPr>
        <p:spPr bwMode="auto">
          <a:xfrm>
            <a:off x="4329711" y="3603840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D1665-2B7B-9547-90AA-288CE65876BE}"/>
              </a:ext>
            </a:extLst>
          </p:cNvPr>
          <p:cNvCxnSpPr/>
          <p:nvPr/>
        </p:nvCxnSpPr>
        <p:spPr bwMode="auto">
          <a:xfrm>
            <a:off x="3184108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322B4C-4FAA-D14C-8473-57C75C635228}"/>
              </a:ext>
            </a:extLst>
          </p:cNvPr>
          <p:cNvCxnSpPr/>
          <p:nvPr/>
        </p:nvCxnSpPr>
        <p:spPr bwMode="auto">
          <a:xfrm>
            <a:off x="4334475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5003FE-7401-8147-B973-C4507FEB0237}"/>
              </a:ext>
            </a:extLst>
          </p:cNvPr>
          <p:cNvCxnSpPr/>
          <p:nvPr/>
        </p:nvCxnSpPr>
        <p:spPr bwMode="auto">
          <a:xfrm>
            <a:off x="5484842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2DE58E01-3998-554F-980F-AF3C26983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813" y="5368542"/>
            <a:ext cx="1111768" cy="8659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A6A4737C-5678-A244-AC92-AEFC28EA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4875" y="5938943"/>
            <a:ext cx="901096" cy="5494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B47E2CBD-21ED-DE4F-B7AD-8064D6CC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626" y="5977630"/>
            <a:ext cx="869912" cy="8357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7BE8F539-9156-374A-834A-34CB0408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088" y="5353017"/>
            <a:ext cx="690519" cy="640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B0CF29-33E9-6042-8448-47218B282DD8}"/>
              </a:ext>
            </a:extLst>
          </p:cNvPr>
          <p:cNvSpPr txBox="1"/>
          <p:nvPr/>
        </p:nvSpPr>
        <p:spPr>
          <a:xfrm>
            <a:off x="6635208" y="5094617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192E4-F5E5-9E48-BF3F-CC0FB4C89552}"/>
              </a:ext>
            </a:extLst>
          </p:cNvPr>
          <p:cNvSpPr txBox="1"/>
          <p:nvPr/>
        </p:nvSpPr>
        <p:spPr>
          <a:xfrm>
            <a:off x="6373381" y="4191041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hidden manager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F93F6-3E72-8440-B724-6E9183895D61}"/>
              </a:ext>
            </a:extLst>
          </p:cNvPr>
          <p:cNvSpPr txBox="1"/>
          <p:nvPr/>
        </p:nvSpPr>
        <p:spPr>
          <a:xfrm>
            <a:off x="6373381" y="3252778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the user sees </a:t>
            </a:r>
          </a:p>
        </p:txBody>
      </p:sp>
    </p:spTree>
    <p:extLst>
      <p:ext uri="{BB962C8B-B14F-4D97-AF65-F5344CB8AC3E}">
        <p14:creationId xmlns:p14="http://schemas.microsoft.com/office/powerpoint/2010/main" val="421511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The </a:t>
            </a:r>
            <a:r>
              <a:rPr lang="en-US" sz="2800" dirty="0">
                <a:solidFill>
                  <a:srgbClr val="7030A0"/>
                </a:solidFill>
              </a:rPr>
              <a:t>kernel</a:t>
            </a:r>
            <a:r>
              <a:rPr lang="en-US" sz="2800" dirty="0">
                <a:solidFill>
                  <a:srgbClr val="002060"/>
                </a:solidFill>
              </a:rPr>
              <a:t>: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>
                <a:solidFill>
                  <a:srgbClr val="002060"/>
                </a:solidFill>
              </a:rPr>
              <a:t>Handles the “resource management” of the hardware.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Most kernels allow multi-user and programs in parallel: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Scheduling allows multiple programs at the same time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Time sharing allows multiple users at the same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446856" y="83440"/>
            <a:ext cx="8229600" cy="465240"/>
          </a:xfrm>
        </p:spPr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49790" y="6282268"/>
            <a:ext cx="28956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7DE2620-B245-7C4C-B55D-C66D44D56298}"/>
              </a:ext>
            </a:extLst>
          </p:cNvPr>
          <p:cNvSpPr/>
          <p:nvPr/>
        </p:nvSpPr>
        <p:spPr bwMode="auto">
          <a:xfrm>
            <a:off x="2738321" y="3891872"/>
            <a:ext cx="3201831" cy="835746"/>
          </a:xfrm>
          <a:prstGeom prst="roundRect">
            <a:avLst/>
          </a:prstGeom>
          <a:solidFill>
            <a:srgbClr val="989DFF"/>
          </a:solidFill>
          <a:ln w="12700" cap="flat" cmpd="sng" algn="ctr">
            <a:solidFill>
              <a:srgbClr val="1E1F9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Kernel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DE44E7-A7B2-7D4E-BA7C-E9A173A84767}"/>
              </a:ext>
            </a:extLst>
          </p:cNvPr>
          <p:cNvSpPr txBox="1"/>
          <p:nvPr/>
        </p:nvSpPr>
        <p:spPr>
          <a:xfrm>
            <a:off x="6373381" y="4191041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hidden manager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B882D7-04EF-8444-9E9A-7ED32CD37B7C}"/>
              </a:ext>
            </a:extLst>
          </p:cNvPr>
          <p:cNvSpPr/>
          <p:nvPr/>
        </p:nvSpPr>
        <p:spPr bwMode="auto">
          <a:xfrm>
            <a:off x="2738322" y="4825497"/>
            <a:ext cx="901096" cy="83574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CPU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433FF1-4792-0F4E-BA23-C6AE26222FB9}"/>
              </a:ext>
            </a:extLst>
          </p:cNvPr>
          <p:cNvSpPr/>
          <p:nvPr/>
        </p:nvSpPr>
        <p:spPr bwMode="auto">
          <a:xfrm>
            <a:off x="3888689" y="4827976"/>
            <a:ext cx="901096" cy="83574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Memory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D37610-A813-E14D-8E26-1826CDC92B40}"/>
              </a:ext>
            </a:extLst>
          </p:cNvPr>
          <p:cNvSpPr/>
          <p:nvPr/>
        </p:nvSpPr>
        <p:spPr bwMode="auto">
          <a:xfrm>
            <a:off x="5039056" y="4825494"/>
            <a:ext cx="901096" cy="83574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Devices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53D095-96F1-114B-AA0F-388B8A4C4B24}"/>
              </a:ext>
            </a:extLst>
          </p:cNvPr>
          <p:cNvCxnSpPr/>
          <p:nvPr/>
        </p:nvCxnSpPr>
        <p:spPr bwMode="auto">
          <a:xfrm>
            <a:off x="3184108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B377F-CB96-444D-A850-465C1DEF6CED}"/>
              </a:ext>
            </a:extLst>
          </p:cNvPr>
          <p:cNvCxnSpPr/>
          <p:nvPr/>
        </p:nvCxnSpPr>
        <p:spPr bwMode="auto">
          <a:xfrm>
            <a:off x="4334475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552C0E-4EA8-0C46-8B2F-FF05EBF6FD2E}"/>
              </a:ext>
            </a:extLst>
          </p:cNvPr>
          <p:cNvCxnSpPr/>
          <p:nvPr/>
        </p:nvCxnSpPr>
        <p:spPr bwMode="auto">
          <a:xfrm>
            <a:off x="5484842" y="4539944"/>
            <a:ext cx="9525" cy="5065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lg" len="lg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6750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86796-8E16-314E-A044-06BA5467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08720"/>
            <a:ext cx="7878337" cy="5034880"/>
          </a:xfrm>
        </p:spPr>
        <p:txBody>
          <a:bodyPr/>
          <a:lstStyle/>
          <a:p>
            <a:r>
              <a:rPr lang="en-IS" dirty="0">
                <a:solidFill>
                  <a:srgbClr val="002060"/>
                </a:solidFill>
              </a:rPr>
              <a:t>The rest of the OS is software to assist the users</a:t>
            </a:r>
          </a:p>
          <a:p>
            <a:pPr lvl="1"/>
            <a:r>
              <a:rPr lang="en-IS" dirty="0">
                <a:solidFill>
                  <a:srgbClr val="002060"/>
                </a:solidFill>
              </a:rPr>
              <a:t>The first computers had no screen, just lights and print-out</a:t>
            </a:r>
          </a:p>
          <a:p>
            <a:pPr lvl="1"/>
            <a:r>
              <a:rPr lang="en-IS" dirty="0">
                <a:solidFill>
                  <a:srgbClr val="00B050"/>
                </a:solidFill>
              </a:rPr>
              <a:t>TUI</a:t>
            </a:r>
            <a:r>
              <a:rPr lang="en-IS" dirty="0">
                <a:solidFill>
                  <a:srgbClr val="002060"/>
                </a:solidFill>
              </a:rPr>
              <a:t>, or Text User Interface, came with the screen &amp; keyborad</a:t>
            </a:r>
          </a:p>
          <a:p>
            <a:pPr lvl="1"/>
            <a:r>
              <a:rPr lang="en-IS" dirty="0">
                <a:solidFill>
                  <a:srgbClr val="0432FF"/>
                </a:solidFill>
              </a:rPr>
              <a:t>GUI</a:t>
            </a:r>
            <a:r>
              <a:rPr lang="en-IS" dirty="0">
                <a:solidFill>
                  <a:srgbClr val="002060"/>
                </a:solidFill>
              </a:rPr>
              <a:t>, or Graphical User Inteface, came later </a:t>
            </a:r>
          </a:p>
          <a:p>
            <a:endParaRPr lang="en-IS" dirty="0"/>
          </a:p>
          <a:p>
            <a:endParaRPr lang="en-IS" dirty="0"/>
          </a:p>
          <a:p>
            <a:pPr marL="0" indent="0">
              <a:buNone/>
            </a:pPr>
            <a:endParaRPr lang="en-IS" dirty="0"/>
          </a:p>
          <a:p>
            <a:endParaRPr lang="en-IS" sz="2000" i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S" sz="2000" i="1" dirty="0">
                <a:solidFill>
                  <a:schemeClr val="bg2">
                    <a:lumMod val="75000"/>
                  </a:schemeClr>
                </a:solidFill>
              </a:rPr>
              <a:t>We will learn to use the command line (TUI) and we will connect to it via Secure Shell or SSH</a:t>
            </a:r>
            <a:r>
              <a:rPr lang="en-IS" sz="2000" i="1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AC40A1-EA29-9A41-ACA1-06FB890D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OS utilities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341F8-F612-B941-A8D6-78774E7FF8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C01299-24BE-4A13-B6F7-151C173D680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3F243C-7E13-8F48-B71D-377290678307}"/>
              </a:ext>
            </a:extLst>
          </p:cNvPr>
          <p:cNvSpPr/>
          <p:nvPr/>
        </p:nvSpPr>
        <p:spPr bwMode="auto">
          <a:xfrm>
            <a:off x="2728796" y="2958247"/>
            <a:ext cx="3201831" cy="835746"/>
          </a:xfrm>
          <a:prstGeom prst="roundRect">
            <a:avLst/>
          </a:prstGeom>
          <a:solidFill>
            <a:srgbClr val="FF818A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69D78-19CE-7442-9879-EE47E4F88BC8}"/>
              </a:ext>
            </a:extLst>
          </p:cNvPr>
          <p:cNvSpPr txBox="1"/>
          <p:nvPr/>
        </p:nvSpPr>
        <p:spPr>
          <a:xfrm>
            <a:off x="6373381" y="3252778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S" sz="1600" b="1" i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the user sees </a:t>
            </a:r>
          </a:p>
        </p:txBody>
      </p:sp>
    </p:spTree>
    <p:extLst>
      <p:ext uri="{BB962C8B-B14F-4D97-AF65-F5344CB8AC3E}">
        <p14:creationId xmlns:p14="http://schemas.microsoft.com/office/powerpoint/2010/main" val="1246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3D4FE-4320-C146-92D1-82094D51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C01299-24BE-4A13-B6F7-151C173D680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FF786-9626-4B43-A398-AA426C944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S" sz="2000" dirty="0">
                <a:solidFill>
                  <a:srgbClr val="002060"/>
                </a:solidFill>
              </a:rPr>
              <a:t>In the beginning..</a:t>
            </a:r>
          </a:p>
          <a:p>
            <a:r>
              <a:rPr lang="en-IS" sz="2000" dirty="0">
                <a:solidFill>
                  <a:srgbClr val="002060"/>
                </a:solidFill>
              </a:rPr>
              <a:t>Bell Labs Unix </a:t>
            </a:r>
            <a:r>
              <a:rPr lang="en-IS" sz="1200" dirty="0">
                <a:solidFill>
                  <a:srgbClr val="002060"/>
                </a:solidFill>
              </a:rPr>
              <a:t>(by Thompson &amp; Richie)</a:t>
            </a:r>
          </a:p>
          <a:p>
            <a:r>
              <a:rPr lang="en-IS" sz="2000" dirty="0">
                <a:solidFill>
                  <a:srgbClr val="002060"/>
                </a:solidFill>
              </a:rPr>
              <a:t>Stallman’s GNU project</a:t>
            </a:r>
          </a:p>
          <a:p>
            <a:r>
              <a:rPr lang="en-IS" sz="2000" dirty="0">
                <a:solidFill>
                  <a:srgbClr val="002060"/>
                </a:solidFill>
              </a:rPr>
              <a:t>Thorvald’s per kernel project </a:t>
            </a:r>
          </a:p>
          <a:p>
            <a:r>
              <a:rPr lang="en-IS" sz="2000" dirty="0">
                <a:solidFill>
                  <a:srgbClr val="002060"/>
                </a:solidFill>
              </a:rPr>
              <a:t>Linux OS</a:t>
            </a:r>
            <a:endParaRPr lang="en-IS" sz="1200" dirty="0">
              <a:solidFill>
                <a:srgbClr val="00206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048825-181B-CE4D-A503-5CBBF434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S" dirty="0"/>
              <a:t>The story of Linux</a:t>
            </a:r>
          </a:p>
        </p:txBody>
      </p:sp>
      <p:pic>
        <p:nvPicPr>
          <p:cNvPr id="7" name="Picture 2" descr="stallman1.article.jpg (460×276)">
            <a:extLst>
              <a:ext uri="{FF2B5EF4-FFF2-40B4-BE49-F238E27FC236}">
                <a16:creationId xmlns:a16="http://schemas.microsoft.com/office/drawing/2014/main" id="{98EC6AAC-0642-F44A-A75F-671228A28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7159"/>
            <a:ext cx="2138476" cy="12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Linus Torvalds.jpeg">
            <a:extLst>
              <a:ext uri="{FF2B5EF4-FFF2-40B4-BE49-F238E27FC236}">
                <a16:creationId xmlns:a16="http://schemas.microsoft.com/office/drawing/2014/main" id="{49D989B2-8F9E-5B4E-B482-68735BBF8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8" t="2442" r="1028" b="322"/>
          <a:stretch/>
        </p:blipFill>
        <p:spPr bwMode="auto">
          <a:xfrm>
            <a:off x="6909360" y="397159"/>
            <a:ext cx="1546608" cy="23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muylinux.com/wp-content/uploads/2010/10/FSF.jpg">
            <a:extLst>
              <a:ext uri="{FF2B5EF4-FFF2-40B4-BE49-F238E27FC236}">
                <a16:creationId xmlns:a16="http://schemas.microsoft.com/office/drawing/2014/main" id="{42D64E96-595C-1449-AB57-5F900420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993298"/>
            <a:ext cx="2138475" cy="71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pload.wikimedia.org/wikipedia/commons/thumb/a/af/Tux.png/220px-Tux.png">
            <a:extLst>
              <a:ext uri="{FF2B5EF4-FFF2-40B4-BE49-F238E27FC236}">
                <a16:creationId xmlns:a16="http://schemas.microsoft.com/office/drawing/2014/main" id="{AD9B0AE7-CB41-4741-A144-2C096413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67" y="1675749"/>
            <a:ext cx="869981" cy="10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Created at </a:t>
            </a:r>
            <a:r>
              <a:rPr lang="en-US" dirty="0">
                <a:solidFill>
                  <a:schemeClr val="tx1"/>
                </a:solidFill>
              </a:rPr>
              <a:t>Bell Laboratories </a:t>
            </a:r>
            <a:r>
              <a:rPr lang="en-US" dirty="0">
                <a:solidFill>
                  <a:srgbClr val="002060"/>
                </a:solidFill>
              </a:rPr>
              <a:t>by </a:t>
            </a:r>
            <a:br>
              <a:rPr lang="en-US" dirty="0"/>
            </a:br>
            <a:r>
              <a:rPr lang="en-US" i="1" dirty="0"/>
              <a:t>Ken Thompson </a:t>
            </a:r>
            <a:r>
              <a:rPr lang="en-US" dirty="0">
                <a:solidFill>
                  <a:srgbClr val="002060"/>
                </a:solidFill>
              </a:rPr>
              <a:t>&amp;</a:t>
            </a:r>
            <a:r>
              <a:rPr lang="en-US" dirty="0"/>
              <a:t> </a:t>
            </a:r>
            <a:r>
              <a:rPr lang="en-US" i="1" dirty="0"/>
              <a:t>Dennis Ritchie</a:t>
            </a:r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Unix is an OS for </a:t>
            </a:r>
            <a:r>
              <a:rPr lang="en-US" dirty="0"/>
              <a:t>“small computers”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First written in assembly for DEC’s PDP-11 in 1969  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The PDP-11 was a</a:t>
            </a:r>
            <a:r>
              <a:rPr lang="en-US" i="1" dirty="0">
                <a:solidFill>
                  <a:srgbClr val="002060"/>
                </a:solidFill>
              </a:rPr>
              <a:t>16 bit minicomputer</a:t>
            </a:r>
            <a:endParaRPr lang="en-US" dirty="0">
              <a:solidFill>
                <a:srgbClr val="002060"/>
              </a:solidFill>
            </a:endParaRPr>
          </a:p>
          <a:p>
            <a:pPr lvl="1"/>
            <a:r>
              <a:rPr lang="en-US" dirty="0">
                <a:solidFill>
                  <a:srgbClr val="002060"/>
                </a:solidFill>
              </a:rPr>
              <a:t>Unix was ported to C in 1972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Used in Universities (BSD and System V)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Became the most successful OS of its time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6660232" y="836712"/>
            <a:ext cx="2229594" cy="1784368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2996952"/>
            <a:ext cx="1425320" cy="1898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14529" y="6319472"/>
            <a:ext cx="2895600" cy="457200"/>
          </a:xfrm>
        </p:spPr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72926" y="49088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2771800" y="2348880"/>
            <a:ext cx="2952328" cy="230425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pitchFamily="-48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pitchFamily="-48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pitchFamily="-48" charset="-128"/>
              </a:rPr>
              <a:t>Tools &amp;</a:t>
            </a:r>
            <a:r>
              <a:rPr kumimoji="0" lang="en-US" sz="2400" b="0" i="0" u="none" strike="noStrike" cap="none" normalizeH="0" dirty="0">
                <a:ln>
                  <a:noFill/>
                </a:ln>
                <a:effectLst/>
                <a:latin typeface="Arial" charset="0"/>
                <a:ea typeface="ＭＳ Ｐゴシック" pitchFamily="-48" charset="-128"/>
              </a:rPr>
              <a:t> Apps 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</a:t>
            </a:r>
            <a:r>
              <a:rPr lang="mr-IN" dirty="0"/>
              <a:t>–</a:t>
            </a:r>
            <a:r>
              <a:rPr lang="en-US" dirty="0"/>
              <a:t> Multi-tasking and Multi-user OS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203848" y="2348880"/>
            <a:ext cx="2088232" cy="1656184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48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48" charset="-128"/>
              </a:rPr>
              <a:t>Shell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563888" y="2348880"/>
            <a:ext cx="1368152" cy="1080120"/>
          </a:xfrm>
          <a:prstGeom prst="ellipse">
            <a:avLst/>
          </a:prstGeom>
          <a:solidFill>
            <a:srgbClr val="F6F4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48" charset="-128"/>
              </a:rPr>
              <a:t>Kernel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7824" y="1412776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The structure of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AT&amp;T’s UNIX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5104" y="5001684"/>
            <a:ext cx="7088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Written in C </a:t>
            </a:r>
            <a:r>
              <a:rPr lang="mr-IN" dirty="0">
                <a:solidFill>
                  <a:srgbClr val="002060"/>
                </a:solidFill>
              </a:rPr>
              <a:t>–</a:t>
            </a:r>
            <a:r>
              <a:rPr lang="en-US" dirty="0">
                <a:solidFill>
                  <a:srgbClr val="002060"/>
                </a:solidFill>
              </a:rPr>
              <a:t> Highly portable to different hardware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FCE23-0EAE-4C3A-9003-FE0EAA4E366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58072-F71A-2742-A00B-2A8C81A314DE}"/>
              </a:ext>
            </a:extLst>
          </p:cNvPr>
          <p:cNvSpPr/>
          <p:nvPr/>
        </p:nvSpPr>
        <p:spPr>
          <a:xfrm>
            <a:off x="2808035" y="5578659"/>
            <a:ext cx="2731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But it was </a:t>
            </a:r>
            <a:r>
              <a:rPr lang="en-US" b="1" dirty="0">
                <a:solidFill>
                  <a:srgbClr val="C00000"/>
                </a:solidFill>
              </a:rPr>
              <a:t>not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Template_Grunnnam2010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Template_Grunnnam2010</Template>
  <TotalTime>6298</TotalTime>
  <Words>1069</Words>
  <Application>Microsoft Macintosh PowerPoint</Application>
  <PresentationFormat>On-screen Show (4:3)</PresentationFormat>
  <Paragraphs>226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</vt:lpstr>
      <vt:lpstr>Template_Grunnnam2010</vt:lpstr>
      <vt:lpstr>PowerPoint Presentation</vt:lpstr>
      <vt:lpstr>OS, Linux and The Shell</vt:lpstr>
      <vt:lpstr>Before Operating Systems</vt:lpstr>
      <vt:lpstr>The Operating System</vt:lpstr>
      <vt:lpstr>Kernel</vt:lpstr>
      <vt:lpstr>OS utilities </vt:lpstr>
      <vt:lpstr>The story of Linux</vt:lpstr>
      <vt:lpstr>Unix</vt:lpstr>
      <vt:lpstr>UNIX – Multi-tasking and Multi-user OS</vt:lpstr>
      <vt:lpstr>GNU – GNU is not Unix</vt:lpstr>
      <vt:lpstr>Linux – Create by Linus Thorvalds in 1991</vt:lpstr>
      <vt:lpstr>Linux &amp; Linux OS’s </vt:lpstr>
      <vt:lpstr>Many different Linux distributions</vt:lpstr>
      <vt:lpstr>User Interface</vt:lpstr>
      <vt:lpstr>PowerPoint Presentation</vt:lpstr>
      <vt:lpstr>A Shell is just a program</vt:lpstr>
      <vt:lpstr>PowerPoint Presentation</vt:lpstr>
      <vt:lpstr>PowerPoint Presentation</vt:lpstr>
      <vt:lpstr>Secure Shell (SSH)</vt:lpstr>
      <vt:lpstr>Copying files via SSH </vt:lpstr>
      <vt:lpstr>Examples of ”Graphical” TUI </vt:lpstr>
    </vt:vector>
  </TitlesOfParts>
  <Manager/>
  <Company>Háskólinn í Reykjavík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F01 - Introduction</dc:title>
  <dc:subject/>
  <dc:creator>freysteinn@ru.is and gylfig@ru.is</dc:creator>
  <cp:keywords/>
  <dc:description/>
  <cp:lastModifiedBy>Gylfi Þór Guðmundsson</cp:lastModifiedBy>
  <cp:revision>771</cp:revision>
  <cp:lastPrinted>2012-08-19T23:11:28Z</cp:lastPrinted>
  <dcterms:created xsi:type="dcterms:W3CDTF">2010-09-02T14:05:49Z</dcterms:created>
  <dcterms:modified xsi:type="dcterms:W3CDTF">2021-08-17T02:49:11Z</dcterms:modified>
  <cp:category/>
</cp:coreProperties>
</file>